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8"/>
  </p:handoutMasterIdLst>
  <p:sldIdLst>
    <p:sldId id="289" r:id="rId3"/>
    <p:sldId id="301" r:id="rId4"/>
    <p:sldId id="303" r:id="rId5"/>
    <p:sldId id="298" r:id="rId6"/>
    <p:sldId id="291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5E98"/>
    <a:srgbClr val="3D3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0B5008-672F-4F44-9272-F095507228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07309-C112-406D-8DCE-00062BB831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69C85-8D9F-4D91-B0FE-633C8D3525D9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20BED-336A-4C6F-BC09-A9D3CBE7BA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78772-61A0-44AC-B6BE-F071C8000B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5CDEB-26F6-4501-9B9A-D7F3E02A1B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1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5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3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8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8B1A-034E-4E13-BC8B-27B29A2BEB9C}"/>
              </a:ext>
            </a:extLst>
          </p:cNvPr>
          <p:cNvSpPr/>
          <p:nvPr userDrawn="1"/>
        </p:nvSpPr>
        <p:spPr>
          <a:xfrm>
            <a:off x="10408777" y="6228239"/>
            <a:ext cx="1774677" cy="616944"/>
          </a:xfrm>
          <a:prstGeom prst="rect">
            <a:avLst/>
          </a:prstGeom>
          <a:solidFill>
            <a:srgbClr val="005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E12DC-0FAF-4B8E-8DE5-D875D9863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811" y="6254420"/>
            <a:ext cx="635818" cy="577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961BC-6606-4EBA-AD47-EFA4F303F5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783" y="6254420"/>
            <a:ext cx="577942" cy="577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A9FD3-A230-44FB-B7BC-2FD51EC157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6714" y="6254420"/>
            <a:ext cx="572556" cy="5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83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74" y="10477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1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74" y="14389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93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0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14" y="-206477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7469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813" y="171818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6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8B1A-034E-4E13-BC8B-27B29A2BEB9C}"/>
              </a:ext>
            </a:extLst>
          </p:cNvPr>
          <p:cNvSpPr/>
          <p:nvPr userDrawn="1"/>
        </p:nvSpPr>
        <p:spPr>
          <a:xfrm>
            <a:off x="10408777" y="6228239"/>
            <a:ext cx="1774677" cy="616944"/>
          </a:xfrm>
          <a:prstGeom prst="rect">
            <a:avLst/>
          </a:prstGeom>
          <a:solidFill>
            <a:srgbClr val="005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E12DC-0FAF-4B8E-8DE5-D875D9863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811" y="6254420"/>
            <a:ext cx="635818" cy="577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961BC-6606-4EBA-AD47-EFA4F303F5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783" y="6254420"/>
            <a:ext cx="577942" cy="577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A9FD3-A230-44FB-B7BC-2FD51EC157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6714" y="6254420"/>
            <a:ext cx="572556" cy="5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" y="-29496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22323"/>
            <a:ext cx="6172200" cy="42387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397" y="183589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2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29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1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3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74" y="10477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3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74" y="14389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14" y="-206477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7469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813" y="171818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6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" y="-29496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22323"/>
            <a:ext cx="6172200" cy="42387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397" y="183589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2708E-7FBF-4CFC-A512-3CE24D56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4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26" y="143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7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26" y="143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1416-071D-4596-8E92-889E4B10CDE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3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PublicComments@flyVPS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ydts.com/notices/" TargetMode="External"/><Relationship Id="rId2" Type="http://schemas.openxmlformats.org/officeDocument/2006/relationships/hyperlink" Target="https://flyvps.com/public-noti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hyperlink" Target="https://flycew.com/notic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ublicComments@flyVPS.com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55" y="0"/>
            <a:ext cx="10515600" cy="15424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General Aviation</a:t>
            </a:r>
            <a:br>
              <a:rPr lang="en-US" sz="4000" dirty="0"/>
            </a:br>
            <a:r>
              <a:rPr lang="en-US" sz="4000" dirty="0"/>
              <a:t>Rules &amp; Regulations / Minimum Standards</a:t>
            </a:r>
            <a:br>
              <a:rPr lang="en-US" sz="4000" dirty="0"/>
            </a:br>
            <a:r>
              <a:rPr lang="en-US" sz="4000" dirty="0"/>
              <a:t>Update Meeting, November 1</a:t>
            </a:r>
            <a:r>
              <a:rPr lang="en-US" sz="4000" baseline="30000" dirty="0"/>
              <a:t>st</a:t>
            </a:r>
            <a:r>
              <a:rPr lang="en-US" sz="4000" dirty="0"/>
              <a:t> , 2022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9F2FA2-777F-4494-8F6B-5EC5C9B82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70182"/>
            <a:ext cx="11785600" cy="4627417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/>
            <a:endParaRPr lang="en-US" sz="1200" dirty="0"/>
          </a:p>
          <a:p>
            <a:pPr lvl="0"/>
            <a:r>
              <a:rPr lang="en-US" dirty="0"/>
              <a:t>Introduction &amp; Meeting Rules</a:t>
            </a:r>
            <a:endParaRPr lang="en-US" sz="2400" dirty="0"/>
          </a:p>
          <a:p>
            <a:pPr lvl="0"/>
            <a:r>
              <a:rPr lang="en-US" dirty="0"/>
              <a:t>Proposed Rule Making Process Review</a:t>
            </a:r>
            <a:endParaRPr lang="en-US" sz="2400" dirty="0"/>
          </a:p>
          <a:p>
            <a:pPr lvl="0"/>
            <a:r>
              <a:rPr lang="en-US" dirty="0"/>
              <a:t>Updates since last meeting</a:t>
            </a:r>
          </a:p>
          <a:p>
            <a:pPr lvl="0"/>
            <a:r>
              <a:rPr lang="en-US" dirty="0"/>
              <a:t>Final drafts posted</a:t>
            </a:r>
            <a:endParaRPr lang="en-US" sz="2400" dirty="0"/>
          </a:p>
          <a:p>
            <a:pPr lvl="0"/>
            <a:r>
              <a:rPr lang="en-US" dirty="0"/>
              <a:t>Comment Process (format) </a:t>
            </a:r>
            <a:endParaRPr lang="en-US" sz="2400" dirty="0"/>
          </a:p>
          <a:p>
            <a:pPr lvl="0"/>
            <a:r>
              <a:rPr lang="en-US" dirty="0"/>
              <a:t>Next Steps &amp; schedule review</a:t>
            </a:r>
          </a:p>
          <a:p>
            <a:pPr lvl="0"/>
            <a:r>
              <a:rPr lang="en-US" dirty="0"/>
              <a:t>Guidance on Self-Service Labor</a:t>
            </a:r>
          </a:p>
          <a:p>
            <a:pPr lvl="0"/>
            <a:r>
              <a:rPr lang="en-US" dirty="0"/>
              <a:t>Q&amp;A / General Discussion</a:t>
            </a:r>
            <a:endParaRPr lang="en-US" sz="2400" dirty="0"/>
          </a:p>
          <a:p>
            <a:pPr marL="285750" lvl="3" indent="-285750">
              <a:lnSpc>
                <a:spcPct val="100000"/>
              </a:lnSpc>
            </a:pPr>
            <a:endParaRPr lang="en-US" dirty="0"/>
          </a:p>
          <a:p>
            <a:pPr marL="285750" lvl="3" indent="-285750">
              <a:lnSpc>
                <a:spcPct val="10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285750" lvl="3" indent="-285750">
              <a:lnSpc>
                <a:spcPct val="100000"/>
              </a:lnSpc>
            </a:pPr>
            <a:endParaRPr lang="en-US" sz="1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3" indent="0">
              <a:lnSpc>
                <a:spcPct val="100000"/>
              </a:lnSpc>
              <a:buNone/>
            </a:pPr>
            <a:endParaRPr lang="en-US" sz="100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3" indent="0">
              <a:lnSpc>
                <a:spcPct val="100000"/>
              </a:lnSpc>
              <a:buNone/>
            </a:pPr>
            <a:endParaRPr lang="en-US" sz="1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3" indent="-285750">
              <a:lnSpc>
                <a:spcPct val="100000"/>
              </a:lnSpc>
            </a:pPr>
            <a:endParaRPr lang="en-US" sz="100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3" indent="0">
              <a:lnSpc>
                <a:spcPct val="100000"/>
              </a:lnSpc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3" indent="-285750"/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3" indent="-285750"/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3" indent="0">
              <a:buNone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24000" lvl="1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D4D76-EB13-4E54-A716-02A7BB263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6" y="139604"/>
            <a:ext cx="1271653" cy="1271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10537B-9CAA-4311-A115-0718E6A17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81" y="109538"/>
            <a:ext cx="1283854" cy="1285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F6F464-426A-4009-8F11-BEB46C0F2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17" y="121286"/>
            <a:ext cx="1280735" cy="12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B829-CB9D-4CC7-AB12-C4E83855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9" y="98361"/>
            <a:ext cx="11731733" cy="1325563"/>
          </a:xfrm>
        </p:spPr>
        <p:txBody>
          <a:bodyPr/>
          <a:lstStyle/>
          <a:p>
            <a:pPr algn="ctr"/>
            <a:r>
              <a:rPr lang="en-US" dirty="0"/>
              <a:t> Upcoming Proposed Rule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DA95-A9BB-4EAF-9DC2-129BCAC6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8" y="1624561"/>
            <a:ext cx="7230136" cy="2524746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dirty="0"/>
              <a:t>Ord No. 77-11 and 78-03 </a:t>
            </a:r>
            <a:r>
              <a:rPr lang="en-US" sz="2000" dirty="0">
                <a:latin typeface="+mn-lt"/>
              </a:rPr>
              <a:t>Updates coming to:</a:t>
            </a:r>
          </a:p>
          <a:p>
            <a:pPr marL="0" lvl="1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dirty="0">
                <a:latin typeface="+mn-lt"/>
              </a:rPr>
              <a:t>	1)  Airport Rules &amp; Regulations 	</a:t>
            </a:r>
          </a:p>
          <a:p>
            <a:pPr marL="0" lvl="1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dirty="0">
                <a:latin typeface="+mn-lt"/>
              </a:rPr>
              <a:t>	2)  Minimum Standards</a:t>
            </a:r>
          </a:p>
          <a:p>
            <a:pPr marL="341313" lvl="1" indent="-341313"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latin typeface="+mn-lt"/>
              </a:rPr>
              <a:t>Review process will exceed the national rulemaking process</a:t>
            </a:r>
          </a:p>
          <a:p>
            <a:pPr marL="341313" lvl="1" indent="-341313"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latin typeface="+mn-lt"/>
              </a:rPr>
              <a:t>Each document is roughly 40-50 pages &amp; will provide very       clear guidance and reference for both the airport &amp; tenants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D5F9A-8FB3-40BB-9EC2-B2914130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723"/>
          <a:stretch/>
        </p:blipFill>
        <p:spPr>
          <a:xfrm>
            <a:off x="6781718" y="1759664"/>
            <a:ext cx="5190549" cy="19409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14A9A9-7C32-4040-8D64-AEA71B5344ED}"/>
              </a:ext>
            </a:extLst>
          </p:cNvPr>
          <p:cNvSpPr txBox="1">
            <a:spLocks/>
          </p:cNvSpPr>
          <p:nvPr/>
        </p:nvSpPr>
        <p:spPr>
          <a:xfrm>
            <a:off x="341133" y="3925773"/>
            <a:ext cx="7388287" cy="2136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u="sng" dirty="0">
                <a:latin typeface="+mn-lt"/>
              </a:rPr>
              <a:t>Schedule:  August 2020 through February 2023</a:t>
            </a:r>
          </a:p>
          <a:p>
            <a:pPr marL="0" lvl="1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2000" u="sng" dirty="0">
              <a:latin typeface="+mn-lt"/>
            </a:endParaRP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solidFill>
                  <a:srgbClr val="00B050"/>
                </a:solidFill>
                <a:latin typeface="+mn-lt"/>
              </a:rPr>
              <a:t>Sep 1</a:t>
            </a:r>
            <a:r>
              <a:rPr lang="en-US" sz="2000" baseline="30000" dirty="0">
                <a:solidFill>
                  <a:srgbClr val="00B050"/>
                </a:solidFill>
                <a:latin typeface="+mn-lt"/>
              </a:rPr>
              <a:t>st</a:t>
            </a:r>
            <a:r>
              <a:rPr lang="en-US" sz="2000" dirty="0">
                <a:solidFill>
                  <a:srgbClr val="00B050"/>
                </a:solidFill>
                <a:latin typeface="+mn-lt"/>
              </a:rPr>
              <a:t> – Submit draft to the FAA for review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solidFill>
                  <a:srgbClr val="00B050"/>
                </a:solidFill>
                <a:latin typeface="+mn-lt"/>
              </a:rPr>
              <a:t>Nov 1</a:t>
            </a:r>
            <a:r>
              <a:rPr lang="en-US" sz="2000" baseline="30000" dirty="0">
                <a:solidFill>
                  <a:srgbClr val="00B050"/>
                </a:solidFill>
                <a:latin typeface="+mn-lt"/>
              </a:rPr>
              <a:t>st</a:t>
            </a:r>
            <a:r>
              <a:rPr lang="en-US" sz="2000" dirty="0">
                <a:solidFill>
                  <a:srgbClr val="00B050"/>
                </a:solidFill>
                <a:latin typeface="+mn-lt"/>
              </a:rPr>
              <a:t> – Tenant Public Meeting – Unveil draft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highlight>
                  <a:srgbClr val="FFFF00"/>
                </a:highlight>
                <a:latin typeface="+mn-lt"/>
              </a:rPr>
              <a:t>Nov 1</a:t>
            </a:r>
            <a:r>
              <a:rPr lang="en-US" sz="2000" baseline="30000" dirty="0">
                <a:highlight>
                  <a:srgbClr val="FFFF00"/>
                </a:highlight>
                <a:latin typeface="+mn-lt"/>
              </a:rPr>
              <a:t>st</a:t>
            </a:r>
            <a:r>
              <a:rPr lang="en-US" sz="2000" dirty="0">
                <a:highlight>
                  <a:srgbClr val="FFFF00"/>
                </a:highlight>
                <a:latin typeface="+mn-lt"/>
              </a:rPr>
              <a:t> – Dec 1</a:t>
            </a:r>
            <a:r>
              <a:rPr lang="en-US" sz="2000" baseline="30000" dirty="0">
                <a:highlight>
                  <a:srgbClr val="FFFF00"/>
                </a:highlight>
                <a:latin typeface="+mn-lt"/>
              </a:rPr>
              <a:t>st</a:t>
            </a:r>
            <a:r>
              <a:rPr lang="en-US" sz="2000" dirty="0">
                <a:highlight>
                  <a:srgbClr val="FFFF00"/>
                </a:highlight>
                <a:latin typeface="+mn-lt"/>
              </a:rPr>
              <a:t> Public Review and Comment Period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latin typeface="+mn-lt"/>
              </a:rPr>
              <a:t>Dec 15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 Tenant / Public Meeting – Final Review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latin typeface="+mn-lt"/>
              </a:rPr>
              <a:t>Jan 16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 – BOCC Public Hearing Request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latin typeface="+mn-lt"/>
              </a:rPr>
              <a:t>Feb 6, 2023 – BOCC Public Hearing </a:t>
            </a:r>
          </a:p>
        </p:txBody>
      </p:sp>
      <p:pic>
        <p:nvPicPr>
          <p:cNvPr id="1028" name="Picture 4" descr="Florida Department of Transportation">
            <a:extLst>
              <a:ext uri="{FF2B5EF4-FFF2-40B4-BE49-F238E27FC236}">
                <a16:creationId xmlns:a16="http://schemas.microsoft.com/office/drawing/2014/main" id="{9977E1F1-AE51-40C2-89FB-4F73B4738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728" y="4211479"/>
            <a:ext cx="3014318" cy="13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DCDF58EB-DD33-4E2C-967D-8351701D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05" y="4066207"/>
            <a:ext cx="1877451" cy="19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3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AE33-5D77-4D19-A148-23AAD0DD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25" y="143899"/>
            <a:ext cx="11917665" cy="1325563"/>
          </a:xfrm>
        </p:spPr>
        <p:txBody>
          <a:bodyPr/>
          <a:lstStyle/>
          <a:p>
            <a:pPr algn="ctr"/>
            <a:r>
              <a:rPr lang="en-US" dirty="0"/>
              <a:t>Updates &amp; Review Process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09ED89-EE42-476D-BA86-F34E74219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25" y="2037254"/>
            <a:ext cx="6658048" cy="4636291"/>
          </a:xfrm>
        </p:spPr>
        <p:txBody>
          <a:bodyPr>
            <a:normAutofit/>
          </a:bodyPr>
          <a:lstStyle/>
          <a:p>
            <a:pPr marL="341313" lvl="1" indent="-341313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Received comments from the FAA</a:t>
            </a:r>
          </a:p>
          <a:p>
            <a:pPr marL="0" lvl="1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dirty="0"/>
              <a:t>	- Legal counsel reviewed / addressed</a:t>
            </a:r>
          </a:p>
          <a:p>
            <a:pPr marL="341313" lvl="1" indent="-341313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Clarification for Self-Service Labor Requirement</a:t>
            </a:r>
          </a:p>
          <a:p>
            <a:pPr marL="341313" lvl="1" indent="-341313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Final Airport drafts complete</a:t>
            </a:r>
          </a:p>
          <a:p>
            <a:pPr marL="341313" lvl="1" indent="-341313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Final drafts posted for public review Nov 1st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Public Review Period = Nov 1</a:t>
            </a:r>
            <a:r>
              <a:rPr lang="en-US" baseline="30000" dirty="0"/>
              <a:t>st</a:t>
            </a:r>
            <a:r>
              <a:rPr lang="en-US" dirty="0"/>
              <a:t> – Dec 1</a:t>
            </a:r>
            <a:r>
              <a:rPr lang="en-US" baseline="30000" dirty="0"/>
              <a:t>st</a:t>
            </a:r>
            <a:r>
              <a:rPr lang="en-US" dirty="0"/>
              <a:t> 2022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Comment Form – Format and Process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Submit all comments by December 1, 2022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Send comments to 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PublicComments@flyVPS.com</a:t>
            </a:r>
            <a:r>
              <a:rPr lang="en-US" dirty="0">
                <a:highlight>
                  <a:srgbClr val="FFFF00"/>
                </a:highlight>
              </a:rPr>
              <a:t>   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endParaRPr lang="en-US" sz="1800" dirty="0"/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endParaRPr lang="en-US" baseline="30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59613-9695-4D0E-B2C8-29324D9C5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073" y="2459651"/>
            <a:ext cx="5079187" cy="2750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34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7338" y="287301"/>
            <a:ext cx="11665280" cy="1013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Document Locations / Remaining Schedule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87C75B-9F42-4D81-BC92-5B0032148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78" y="1594656"/>
            <a:ext cx="11927763" cy="45421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Notices – FlyVPS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Notices (flydts.com)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Notices (flycew.com)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FA9670-97E8-43E0-9ADA-807AD6585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3396" y="4815191"/>
            <a:ext cx="6245156" cy="9816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A1C12-B692-4C00-8CF3-0CB41DEA9BF7}"/>
              </a:ext>
            </a:extLst>
          </p:cNvPr>
          <p:cNvSpPr txBox="1">
            <a:spLocks/>
          </p:cNvSpPr>
          <p:nvPr/>
        </p:nvSpPr>
        <p:spPr>
          <a:xfrm>
            <a:off x="6171151" y="2243040"/>
            <a:ext cx="5426242" cy="1807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dirty="0">
                <a:latin typeface="+mn-lt"/>
              </a:rPr>
              <a:t>       </a:t>
            </a:r>
            <a:r>
              <a:rPr lang="en-US" sz="3600" u="sng" dirty="0">
                <a:latin typeface="+mn-lt"/>
              </a:rPr>
              <a:t>Remaining Program Schedule </a:t>
            </a:r>
          </a:p>
          <a:p>
            <a:pPr marL="0" lvl="1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3600" u="sng" dirty="0">
              <a:latin typeface="+mn-lt"/>
            </a:endParaRP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r>
              <a:rPr lang="en-US" sz="3600" dirty="0">
                <a:latin typeface="+mn-lt"/>
              </a:rPr>
              <a:t>Dec 15</a:t>
            </a:r>
            <a:r>
              <a:rPr lang="en-US" sz="3600" baseline="30000" dirty="0">
                <a:latin typeface="+mn-lt"/>
              </a:rPr>
              <a:t>th</a:t>
            </a:r>
            <a:r>
              <a:rPr lang="en-US" sz="3600" dirty="0">
                <a:latin typeface="+mn-lt"/>
              </a:rPr>
              <a:t> Tenant / Public Meeting – Final Review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r>
              <a:rPr lang="en-US" sz="3600" dirty="0">
                <a:latin typeface="+mn-lt"/>
              </a:rPr>
              <a:t>Jan 16</a:t>
            </a:r>
            <a:r>
              <a:rPr lang="en-US" sz="3600" baseline="30000" dirty="0">
                <a:latin typeface="+mn-lt"/>
              </a:rPr>
              <a:t>th</a:t>
            </a:r>
            <a:r>
              <a:rPr lang="en-US" sz="3600" dirty="0">
                <a:latin typeface="+mn-lt"/>
              </a:rPr>
              <a:t> – BOCC Public Hearing Request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</a:pPr>
            <a:r>
              <a:rPr lang="en-US" sz="3600" dirty="0">
                <a:latin typeface="+mn-lt"/>
              </a:rPr>
              <a:t>Feb 6, 2023 – BOCC Public Hearing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C6E069-995D-4EA5-87A4-612F5D285C73}"/>
              </a:ext>
            </a:extLst>
          </p:cNvPr>
          <p:cNvCxnSpPr/>
          <p:nvPr/>
        </p:nvCxnSpPr>
        <p:spPr>
          <a:xfrm>
            <a:off x="5712903" y="1761688"/>
            <a:ext cx="0" cy="4035105"/>
          </a:xfrm>
          <a:prstGeom prst="line">
            <a:avLst/>
          </a:prstGeom>
          <a:ln w="254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0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449" y="3035527"/>
            <a:ext cx="12051102" cy="1013801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3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QUESTIONS / COMMENTS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87301"/>
            <a:ext cx="10492509" cy="1013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Q &amp; A – General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F06E6-8438-4812-9FB2-46A9B244BC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183" y="98854"/>
            <a:ext cx="1288512" cy="1288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EDDF8-738A-4B0C-8D05-45BCAD76F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18" y="109538"/>
            <a:ext cx="1283854" cy="1285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590C9-39D2-4FA1-831E-5915F79C6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6" y="127573"/>
            <a:ext cx="1271653" cy="12716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754D81-7C1C-41BE-AE9C-A30A8E6BDF06}"/>
              </a:ext>
            </a:extLst>
          </p:cNvPr>
          <p:cNvSpPr/>
          <p:nvPr/>
        </p:nvSpPr>
        <p:spPr>
          <a:xfrm>
            <a:off x="4444649" y="4217100"/>
            <a:ext cx="3016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PublicComments@flyVPS.com</a:t>
            </a:r>
            <a:endParaRPr lang="en-US" dirty="0"/>
          </a:p>
          <a:p>
            <a:pPr algn="ctr"/>
            <a:r>
              <a:rPr lang="en-US" dirty="0"/>
              <a:t>850-651-7160 ext. 4 </a:t>
            </a:r>
          </a:p>
        </p:txBody>
      </p:sp>
    </p:spTree>
    <p:extLst>
      <p:ext uri="{BB962C8B-B14F-4D97-AF65-F5344CB8AC3E}">
        <p14:creationId xmlns:p14="http://schemas.microsoft.com/office/powerpoint/2010/main" val="33557457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7951</TotalTime>
  <Words>302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Wingdings</vt:lpstr>
      <vt:lpstr>1_Office Theme</vt:lpstr>
      <vt:lpstr>2_Office Theme</vt:lpstr>
      <vt:lpstr>General Aviation Rules &amp; Regulations / Minimum Standards Update Meeting, November 1st , 2022</vt:lpstr>
      <vt:lpstr> Upcoming Proposed Rule Making</vt:lpstr>
      <vt:lpstr>Updates &amp; Review Process </vt:lpstr>
      <vt:lpstr>Document Locations / Remaining Schedule</vt:lpstr>
      <vt:lpstr>   Q &amp; A – General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Projects Tracker</dc:title>
  <dc:creator>Raymond Beasley</dc:creator>
  <cp:lastModifiedBy>Tracy Stage</cp:lastModifiedBy>
  <cp:revision>570</cp:revision>
  <cp:lastPrinted>2020-10-19T15:01:01Z</cp:lastPrinted>
  <dcterms:created xsi:type="dcterms:W3CDTF">2020-06-12T19:48:34Z</dcterms:created>
  <dcterms:modified xsi:type="dcterms:W3CDTF">2022-11-01T17:51:36Z</dcterms:modified>
</cp:coreProperties>
</file>